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Arial Black" panose="020B0A04020102020204" pitchFamily="34" charset="0"/>
      <p:bold r:id="rId14"/>
    </p:embeddedFont>
    <p:embeddedFont>
      <p:font typeface="Bahnschrift Light" panose="020B0502040204020203" pitchFamily="34" charset="0"/>
      <p:regular r:id="rId15"/>
    </p:embeddedFont>
    <p:embeddedFont>
      <p:font typeface="Britannic Bold" panose="020B0903060703020204" pitchFamily="3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lear Sans Regular Bold" panose="020B0604020202020204" charset="0"/>
      <p:regular r:id="rId21"/>
    </p:embeddedFont>
    <p:embeddedFont>
      <p:font typeface="Eras Bold ITC" panose="020B0907030504020204" pitchFamily="34" charset="0"/>
      <p:regular r:id="rId22"/>
    </p:embeddedFont>
    <p:embeddedFont>
      <p:font typeface="Eras Demi ITC" panose="020B0805030504020804" pitchFamily="34" charset="0"/>
      <p:regular r:id="rId23"/>
    </p:embeddedFont>
    <p:embeddedFont>
      <p:font typeface="Eras Medium ITC" panose="020B0602030504020804" pitchFamily="34" charset="0"/>
      <p:regular r:id="rId24"/>
    </p:embeddedFont>
    <p:embeddedFont>
      <p:font typeface="Forte" panose="03060902040502070203" pitchFamily="66" charset="0"/>
      <p:regular r:id="rId25"/>
    </p:embeddedFont>
    <p:embeddedFont>
      <p:font typeface="Franklin Gothic Book" panose="020B0503020102020204" pitchFamily="34" charset="0"/>
      <p:regular r:id="rId26"/>
      <p:italic r:id="rId27"/>
    </p:embeddedFont>
    <p:embeddedFont>
      <p:font typeface="Franklin Gothic Heavy" panose="020B0903020102020204" pitchFamily="34" charset="0"/>
      <p:regular r:id="rId28"/>
      <p:italic r:id="rId29"/>
    </p:embeddedFont>
    <p:embeddedFont>
      <p:font typeface="Franklin Gothic Medium Cond" panose="020B0606030402020204" pitchFamily="34" charset="0"/>
      <p:regular r:id="rId30"/>
    </p:embeddedFont>
    <p:embeddedFont>
      <p:font typeface="Microsoft PhagsPa" panose="020B0502040204020203" pitchFamily="34" charset="0"/>
      <p:regular r:id="rId31"/>
      <p:bold r:id="rId32"/>
    </p:embeddedFont>
    <p:embeddedFont>
      <p:font typeface="Rockwell Extra Bold" panose="02060903040505020403" pitchFamily="18" charset="0"/>
      <p:bold r:id="rId33"/>
    </p:embeddedFont>
    <p:embeddedFont>
      <p:font typeface="Tahoma" panose="020B0604030504040204" pitchFamily="34" charset="0"/>
      <p:regular r:id="rId34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3C84"/>
    <a:srgbClr val="A100FF"/>
    <a:srgbClr val="963488"/>
    <a:srgbClr val="461B49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>
        <p:scale>
          <a:sx n="66" d="100"/>
          <a:sy n="66" d="100"/>
        </p:scale>
        <p:origin x="-76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tableStyles" Target="tableStyles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PROPORTION OF CATEGORIES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Sum of Score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shade val="5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DEE-416C-9BC4-92E1743C26B0}"/>
              </c:ext>
            </c:extLst>
          </c:dPt>
          <c:dPt>
            <c:idx val="1"/>
            <c:bubble3D val="0"/>
            <c:spPr>
              <a:solidFill>
                <a:schemeClr val="accent4">
                  <a:shade val="7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0DEE-416C-9BC4-92E1743C26B0}"/>
              </c:ext>
            </c:extLst>
          </c:dPt>
          <c:dPt>
            <c:idx val="2"/>
            <c:bubble3D val="0"/>
            <c:spPr>
              <a:solidFill>
                <a:schemeClr val="accent4">
                  <a:shade val="9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DEE-416C-9BC4-92E1743C26B0}"/>
              </c:ext>
            </c:extLst>
          </c:dPt>
          <c:dPt>
            <c:idx val="3"/>
            <c:bubble3D val="0"/>
            <c:spPr>
              <a:solidFill>
                <a:schemeClr val="accent4">
                  <a:tint val="9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0DEE-416C-9BC4-92E1743C26B0}"/>
              </c:ext>
            </c:extLst>
          </c:dPt>
          <c:dPt>
            <c:idx val="4"/>
            <c:bubble3D val="0"/>
            <c:spPr>
              <a:solidFill>
                <a:schemeClr val="accent4">
                  <a:tint val="7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0DEE-416C-9BC4-92E1743C26B0}"/>
              </c:ext>
            </c:extLst>
          </c:dPt>
          <c:dPt>
            <c:idx val="5"/>
            <c:bubble3D val="0"/>
            <c:spPr>
              <a:solidFill>
                <a:schemeClr val="accent4">
                  <a:tint val="5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0DEE-416C-9BC4-92E1743C26B0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>
                          <a:shade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0DEE-416C-9BC4-92E1743C26B0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>
                          <a:shade val="7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0DEE-416C-9BC4-92E1743C26B0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>
                          <a:shade val="9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0DEE-416C-9BC4-92E1743C26B0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>
                          <a:tint val="9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0DEE-416C-9BC4-92E1743C26B0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>
                          <a:tint val="7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0DEE-416C-9BC4-92E1743C26B0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>
                          <a:tint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6-0DEE-416C-9BC4-92E1743C26B0}"/>
                </c:ext>
              </c:extLst>
            </c:dLbl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Animals</c:v>
                </c:pt>
                <c:pt idx="1">
                  <c:v>food</c:v>
                </c:pt>
                <c:pt idx="2">
                  <c:v>healthy eating</c:v>
                </c:pt>
                <c:pt idx="3">
                  <c:v>science</c:v>
                </c:pt>
                <c:pt idx="4">
                  <c:v>technology</c:v>
                </c:pt>
                <c:pt idx="5">
                  <c:v>Others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74965</c:v>
                </c:pt>
                <c:pt idx="1">
                  <c:v>66676</c:v>
                </c:pt>
                <c:pt idx="2">
                  <c:v>69339</c:v>
                </c:pt>
                <c:pt idx="3">
                  <c:v>71168</c:v>
                </c:pt>
                <c:pt idx="4">
                  <c:v>68738</c:v>
                </c:pt>
                <c:pt idx="5">
                  <c:v>622759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EE-416C-9BC4-92E1743C26B0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0.jpeg"/><Relationship Id="rId4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Relationship Id="rId9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299990" y="2865706"/>
            <a:ext cx="5688625" cy="4157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7200" spc="-105" dirty="0" err="1">
                <a:solidFill>
                  <a:srgbClr val="FFFFFF"/>
                </a:solidFill>
                <a:latin typeface="Arial Black" panose="020B0A04020102020204" pitchFamily="34" charset="0"/>
              </a:rPr>
              <a:t>SocialBuzz:Analytics</a:t>
            </a:r>
            <a:endParaRPr lang="en-US" sz="7200" spc="-105" dirty="0">
              <a:solidFill>
                <a:srgbClr val="FFFFFF"/>
              </a:solidFill>
              <a:latin typeface="Arial Black" panose="020B0A04020102020204" pitchFamily="34" charset="0"/>
            </a:endParaRPr>
          </a:p>
          <a:p>
            <a:pPr algn="ctr">
              <a:lnSpc>
                <a:spcPts val="11059"/>
              </a:lnSpc>
            </a:pPr>
            <a:r>
              <a:rPr lang="en-US" sz="7200" spc="-105" dirty="0">
                <a:solidFill>
                  <a:srgbClr val="FFFFFF"/>
                </a:solidFill>
                <a:latin typeface="Arial Black" panose="020B0A04020102020204" pitchFamily="34" charset="0"/>
              </a:rPr>
              <a:t>Project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883C84"/>
                </a:solidFill>
                <a:latin typeface="Forte" panose="03060902040502070203" pitchFamily="66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B7C2F94-5ADC-4406-BD94-814838341ACC}"/>
              </a:ext>
            </a:extLst>
          </p:cNvPr>
          <p:cNvSpPr txBox="1"/>
          <p:nvPr/>
        </p:nvSpPr>
        <p:spPr>
          <a:xfrm>
            <a:off x="10902267" y="1178134"/>
            <a:ext cx="4191000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b="1" dirty="0">
                <a:solidFill>
                  <a:srgbClr val="883C84"/>
                </a:solidFill>
                <a:latin typeface="Microsoft PhagsPa" panose="020B0502040204020203" pitchFamily="34" charset="0"/>
              </a:rPr>
              <a:t>Animals, science, healthy eating, technology and food </a:t>
            </a:r>
            <a:r>
              <a:rPr lang="en-IN" sz="3600" b="1" dirty="0">
                <a:latin typeface="Microsoft PhagsPa" panose="020B0502040204020203" pitchFamily="34" charset="0"/>
              </a:rPr>
              <a:t>are among the top 5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3600" b="1" dirty="0">
              <a:latin typeface="Microsoft PhagsPa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b="1" dirty="0">
                <a:solidFill>
                  <a:srgbClr val="883C84"/>
                </a:solidFill>
                <a:latin typeface="Microsoft PhagsPa" panose="020B0502040204020203" pitchFamily="34" charset="0"/>
              </a:rPr>
              <a:t>Animals </a:t>
            </a:r>
            <a:r>
              <a:rPr lang="en-IN" sz="3600" b="1" dirty="0">
                <a:latin typeface="Microsoft PhagsPa" panose="020B0502040204020203" pitchFamily="34" charset="0"/>
              </a:rPr>
              <a:t>being the highest liked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3600" b="1" dirty="0">
              <a:latin typeface="Microsoft PhagsPa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b="1" dirty="0">
                <a:latin typeface="Microsoft PhagsPa" panose="020B0502040204020203" pitchFamily="34" charset="0"/>
              </a:rPr>
              <a:t>More data would help us carry out more Insights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3600" b="1" dirty="0">
              <a:solidFill>
                <a:srgbClr val="883C84"/>
              </a:solidFill>
              <a:latin typeface="Franklin Gothic Heavy" panose="020B0903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31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Eras Medium ITC" panose="020B0602030504020804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Eras Medium ITC" panose="020B0602030504020804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822918"/>
            <a:chOff x="0" y="0"/>
            <a:chExt cx="11564591" cy="5097223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64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9600" spc="-80" dirty="0">
                  <a:solidFill>
                    <a:srgbClr val="963488"/>
                  </a:solidFill>
                  <a:latin typeface="Forte" panose="03060902040502070203" pitchFamily="66" charset="0"/>
                </a:rPr>
                <a:t>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2799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3600" b="1" spc="-19" dirty="0">
                  <a:solidFill>
                    <a:srgbClr val="000000"/>
                  </a:solidFill>
                  <a:latin typeface="Eras Demi ITC" panose="020B0805030504020804" pitchFamily="34" charset="0"/>
                </a:rPr>
                <a:t>Project recap</a:t>
              </a:r>
            </a:p>
            <a:p>
              <a:pPr marL="342900" indent="-3429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3600" b="1" spc="-19" dirty="0">
                  <a:solidFill>
                    <a:srgbClr val="000000"/>
                  </a:solidFill>
                  <a:latin typeface="Eras Demi ITC" panose="020B0805030504020804" pitchFamily="34" charset="0"/>
                </a:rPr>
                <a:t>Problem</a:t>
              </a:r>
            </a:p>
            <a:p>
              <a:pPr marL="342900" indent="-3429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3600" b="1" spc="-19" dirty="0">
                  <a:solidFill>
                    <a:srgbClr val="000000"/>
                  </a:solidFill>
                  <a:latin typeface="Eras Demi ITC" panose="020B0805030504020804" pitchFamily="34" charset="0"/>
                </a:rPr>
                <a:t>The Analytics team</a:t>
              </a:r>
            </a:p>
            <a:p>
              <a:pPr marL="342900" indent="-3429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3600" b="1" spc="-19" dirty="0">
                  <a:solidFill>
                    <a:srgbClr val="000000"/>
                  </a:solidFill>
                  <a:latin typeface="Eras Demi ITC" panose="020B0805030504020804" pitchFamily="34" charset="0"/>
                </a:rPr>
                <a:t>Process</a:t>
              </a:r>
            </a:p>
            <a:p>
              <a:pPr marL="342900" indent="-3429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3600" b="1" spc="-19" dirty="0">
                  <a:solidFill>
                    <a:srgbClr val="000000"/>
                  </a:solidFill>
                  <a:latin typeface="Eras Demi ITC" panose="020B0805030504020804" pitchFamily="34" charset="0"/>
                </a:rPr>
                <a:t>Insights</a:t>
              </a:r>
            </a:p>
            <a:p>
              <a:pPr marL="342900" indent="-3429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3600" b="1" spc="-19" dirty="0">
                  <a:solidFill>
                    <a:srgbClr val="000000"/>
                  </a:solidFill>
                  <a:latin typeface="Eras Demi ITC" panose="020B0805030504020804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IN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Franklin Gothic Heavy" panose="020B0903020102020204" pitchFamily="34" charset="0"/>
              </a:rPr>
              <a:t>Project</a:t>
            </a: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 </a:t>
            </a:r>
            <a:r>
              <a:rPr lang="en-US" sz="8000" spc="-80" dirty="0">
                <a:solidFill>
                  <a:srgbClr val="FFFFFF"/>
                </a:solidFill>
                <a:latin typeface="Franklin Gothic Medium Cond" panose="020B0606030402020204" pitchFamily="34" charset="0"/>
              </a:rPr>
              <a:t>Recap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E438A9-4337-1775-50FF-BF6DF2CABC80}"/>
              </a:ext>
            </a:extLst>
          </p:cNvPr>
          <p:cNvSpPr txBox="1"/>
          <p:nvPr/>
        </p:nvSpPr>
        <p:spPr>
          <a:xfrm>
            <a:off x="8648397" y="2951507"/>
            <a:ext cx="6991385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b="1" dirty="0" err="1">
                <a:solidFill>
                  <a:srgbClr val="963488"/>
                </a:solidFill>
              </a:rPr>
              <a:t>SocialBuzz</a:t>
            </a:r>
            <a:r>
              <a:rPr lang="en-IN" sz="3600" b="1" dirty="0"/>
              <a:t>: Social Media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b="1" dirty="0"/>
              <a:t>Based in </a:t>
            </a:r>
            <a:r>
              <a:rPr lang="en-IN" sz="3600" b="1" dirty="0">
                <a:solidFill>
                  <a:srgbClr val="963488"/>
                </a:solidFill>
              </a:rPr>
              <a:t>San Francisco </a:t>
            </a:r>
            <a:r>
              <a:rPr lang="en-IN" sz="3600" b="1" dirty="0"/>
              <a:t>started in </a:t>
            </a:r>
            <a:r>
              <a:rPr lang="en-IN" sz="3600" b="1" dirty="0">
                <a:solidFill>
                  <a:srgbClr val="963488"/>
                </a:solidFill>
              </a:rPr>
              <a:t>2010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b="1" dirty="0"/>
              <a:t>250 Employees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b="1" dirty="0">
                <a:solidFill>
                  <a:srgbClr val="963488"/>
                </a:solidFill>
              </a:rPr>
              <a:t>500M+ </a:t>
            </a:r>
            <a:r>
              <a:rPr lang="en-IN" sz="3600" b="1" dirty="0"/>
              <a:t>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b="1" dirty="0"/>
              <a:t>Require help to scale from  Accenture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Franklin Gothic Heavy" panose="020B0903020102020204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A812C8-BCD3-21ED-0F7F-091741C1D4B4}"/>
              </a:ext>
            </a:extLst>
          </p:cNvPr>
          <p:cNvSpPr txBox="1"/>
          <p:nvPr/>
        </p:nvSpPr>
        <p:spPr>
          <a:xfrm>
            <a:off x="2590800" y="5143500"/>
            <a:ext cx="703625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b="1" dirty="0" err="1">
                <a:latin typeface="Microsoft PhagsPa" panose="020B0502040204020203" pitchFamily="34" charset="0"/>
              </a:rPr>
              <a:t>Socialbuzz</a:t>
            </a:r>
            <a:r>
              <a:rPr lang="en-IN" sz="3200" b="1" dirty="0">
                <a:solidFill>
                  <a:schemeClr val="bg1"/>
                </a:solidFill>
                <a:latin typeface="Microsoft PhagsPa" panose="020B0502040204020203" pitchFamily="34" charset="0"/>
              </a:rPr>
              <a:t> is a small company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b="1" dirty="0">
                <a:solidFill>
                  <a:schemeClr val="bg1"/>
                </a:solidFill>
                <a:latin typeface="Microsoft PhagsPa" panose="020B0502040204020203" pitchFamily="34" charset="0"/>
              </a:rPr>
              <a:t>They do not have the resources to manage the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b="1" dirty="0">
                <a:solidFill>
                  <a:schemeClr val="bg1"/>
                </a:solidFill>
                <a:latin typeface="Microsoft PhagsPa" panose="020B0502040204020203" pitchFamily="34" charset="0"/>
              </a:rPr>
              <a:t>They want </a:t>
            </a:r>
            <a:r>
              <a:rPr lang="en-IN" sz="3200" b="1" dirty="0">
                <a:latin typeface="Microsoft PhagsPa" panose="020B0502040204020203" pitchFamily="34" charset="0"/>
              </a:rPr>
              <a:t>experienced</a:t>
            </a:r>
            <a:r>
              <a:rPr lang="en-IN" sz="3200" b="1" dirty="0">
                <a:solidFill>
                  <a:schemeClr val="bg1"/>
                </a:solidFill>
                <a:latin typeface="Microsoft PhagsPa" panose="020B0502040204020203" pitchFamily="34" charset="0"/>
              </a:rPr>
              <a:t> people on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b="1" dirty="0">
                <a:solidFill>
                  <a:schemeClr val="bg1"/>
                </a:solidFill>
                <a:latin typeface="Microsoft PhagsPa" panose="020B0502040204020203" pitchFamily="34" charset="0"/>
              </a:rPr>
              <a:t>There Business generate lots of </a:t>
            </a:r>
            <a:r>
              <a:rPr lang="en-IN" sz="3200" b="1" dirty="0">
                <a:latin typeface="Microsoft PhagsPa" panose="020B0502040204020203" pitchFamily="34" charset="0"/>
              </a:rPr>
              <a:t>data </a:t>
            </a:r>
            <a:r>
              <a:rPr lang="en-IN" sz="3200" b="1" dirty="0">
                <a:solidFill>
                  <a:schemeClr val="bg1"/>
                </a:solidFill>
                <a:latin typeface="Microsoft PhagsPa" panose="020B0502040204020203" pitchFamily="34" charset="0"/>
              </a:rPr>
              <a:t>which is not manageable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b="1" dirty="0">
                <a:solidFill>
                  <a:schemeClr val="bg1"/>
                </a:solidFill>
                <a:latin typeface="Microsoft PhagsPa" panose="020B0502040204020203" pitchFamily="34" charset="0"/>
              </a:rPr>
              <a:t>Want to learn from Accenture about the handling.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1581102" y="1902951"/>
            <a:ext cx="6750815" cy="663594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IN" dirty="0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i="1" spc="-80" dirty="0">
                <a:solidFill>
                  <a:srgbClr val="000000"/>
                </a:solidFill>
                <a:latin typeface="Franklin Gothic Book" panose="020B0503020102020204" pitchFamily="34" charset="0"/>
              </a:rPr>
              <a:t>The Analytics team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3C30597-3A74-CACF-A77F-B1AB96B70C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970" y="6988644"/>
            <a:ext cx="2187334" cy="2123082"/>
          </a:xfrm>
          <a:prstGeom prst="ellipse">
            <a:avLst/>
          </a:prstGeom>
          <a:ln w="63500" cap="rnd">
            <a:solidFill>
              <a:srgbClr val="0070C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536308C-1BD3-CEF3-C939-44D428494364}"/>
              </a:ext>
            </a:extLst>
          </p:cNvPr>
          <p:cNvSpPr txBox="1"/>
          <p:nvPr/>
        </p:nvSpPr>
        <p:spPr>
          <a:xfrm>
            <a:off x="14272255" y="1666968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A100FF"/>
                </a:solidFill>
                <a:latin typeface="Microsoft PhagsPa" panose="020B0502040204020203" pitchFamily="34" charset="0"/>
              </a:rPr>
              <a:t>CHIEF TECHNOLOGY ARCHITECT</a:t>
            </a:r>
          </a:p>
          <a:p>
            <a:pPr algn="ctr"/>
            <a:r>
              <a:rPr lang="en-IN" b="1" dirty="0">
                <a:latin typeface="Bahnschrift Light" panose="020B0502040204020203" pitchFamily="34" charset="0"/>
              </a:rPr>
              <a:t>Andrew Fleming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3CAFC9D-9B45-218F-C051-A3BC9D2192DB}"/>
              </a:ext>
            </a:extLst>
          </p:cNvPr>
          <p:cNvSpPr txBox="1"/>
          <p:nvPr/>
        </p:nvSpPr>
        <p:spPr>
          <a:xfrm>
            <a:off x="14243804" y="4855292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A100FF"/>
                </a:solidFill>
                <a:latin typeface="Microsoft PhagsPa" panose="020B0502040204020203" pitchFamily="34" charset="0"/>
              </a:rPr>
              <a:t>SENIOR PRINCIPAL</a:t>
            </a:r>
          </a:p>
          <a:p>
            <a:pPr algn="ctr"/>
            <a:r>
              <a:rPr lang="en-IN" b="1" dirty="0">
                <a:latin typeface="Bahnschrift Light" panose="020B0502040204020203" pitchFamily="34" charset="0"/>
              </a:rPr>
              <a:t>Marcus </a:t>
            </a:r>
            <a:r>
              <a:rPr lang="en-IN" b="1" dirty="0" err="1">
                <a:latin typeface="Bahnschrift Light" panose="020B0502040204020203" pitchFamily="34" charset="0"/>
              </a:rPr>
              <a:t>Rompton</a:t>
            </a:r>
            <a:endParaRPr lang="en-IN" b="1" dirty="0">
              <a:latin typeface="Bahnschrift Light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1BB49C3-2F37-24EC-E131-746CE4152261}"/>
              </a:ext>
            </a:extLst>
          </p:cNvPr>
          <p:cNvSpPr txBox="1"/>
          <p:nvPr/>
        </p:nvSpPr>
        <p:spPr>
          <a:xfrm>
            <a:off x="14173586" y="7892565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A100FF"/>
                </a:solidFill>
                <a:latin typeface="Microsoft PhagsPa" panose="020B0502040204020203" pitchFamily="34" charset="0"/>
              </a:rPr>
              <a:t>DATA ANALYST</a:t>
            </a:r>
          </a:p>
          <a:p>
            <a:pPr algn="ctr"/>
            <a:r>
              <a:rPr lang="en-IN" b="1" dirty="0">
                <a:latin typeface="Bahnschrift Light" panose="020B0502040204020203" pitchFamily="34" charset="0"/>
              </a:rPr>
              <a:t>Tanmay Mathur</a:t>
            </a:r>
          </a:p>
        </p:txBody>
      </p:sp>
      <p:pic>
        <p:nvPicPr>
          <p:cNvPr id="40" name="Graphic 39" descr="Statistics RTL">
            <a:extLst>
              <a:ext uri="{FF2B5EF4-FFF2-40B4-BE49-F238E27FC236}">
                <a16:creationId xmlns:a16="http://schemas.microsoft.com/office/drawing/2014/main" id="{A840A206-4B20-8338-8B7A-0031D2D1CD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55502" y="6276931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37" grpId="0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74243" y="479087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Eras Bold ITC" panose="020B0907030504020204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4D3ACF-2E3B-4851-91D9-B4792D007B58}"/>
              </a:ext>
            </a:extLst>
          </p:cNvPr>
          <p:cNvSpPr txBox="1"/>
          <p:nvPr/>
        </p:nvSpPr>
        <p:spPr>
          <a:xfrm>
            <a:off x="3725697" y="1620836"/>
            <a:ext cx="8638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Extraction and Requirements gathering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8B4C954-6C7C-B9EF-14ED-135CE058FF81}"/>
              </a:ext>
            </a:extLst>
          </p:cNvPr>
          <p:cNvSpPr txBox="1"/>
          <p:nvPr/>
        </p:nvSpPr>
        <p:spPr>
          <a:xfrm>
            <a:off x="5614070" y="3221725"/>
            <a:ext cx="8638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Selecting the best Datasets required out of 7 provided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6612CB-6D28-9C50-B1C0-77ADD630E00D}"/>
              </a:ext>
            </a:extLst>
          </p:cNvPr>
          <p:cNvSpPr txBox="1"/>
          <p:nvPr/>
        </p:nvSpPr>
        <p:spPr>
          <a:xfrm>
            <a:off x="7551167" y="4768141"/>
            <a:ext cx="8638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Cleaning : used as an input for further process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B383696-7E22-780C-4B2D-ECC7FCCFBA72}"/>
              </a:ext>
            </a:extLst>
          </p:cNvPr>
          <p:cNvSpPr txBox="1"/>
          <p:nvPr/>
        </p:nvSpPr>
        <p:spPr>
          <a:xfrm>
            <a:off x="9324443" y="6310484"/>
            <a:ext cx="8756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Modelling : to find the top 5 categories based on reaction score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0D16F1-837A-391D-819A-F473CDFCA046}"/>
              </a:ext>
            </a:extLst>
          </p:cNvPr>
          <p:cNvSpPr txBox="1"/>
          <p:nvPr/>
        </p:nvSpPr>
        <p:spPr>
          <a:xfrm>
            <a:off x="11158162" y="7828620"/>
            <a:ext cx="6536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Making insights based on the results and presenting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0" grpId="0"/>
      <p:bldP spid="41" grpId="0"/>
      <p:bldP spid="42" grpId="0"/>
      <p:bldP spid="43" grpId="0"/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17111" y="3411038"/>
            <a:ext cx="17253775" cy="1336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13800" spc="-80" dirty="0">
                <a:solidFill>
                  <a:srgbClr val="A100FF"/>
                </a:solidFill>
                <a:latin typeface="Rockwell Extra Bold" panose="02060903040505020403" pitchFamily="18" charset="0"/>
              </a:rPr>
              <a:t>Insights</a:t>
            </a:r>
            <a:endParaRPr lang="en-US" sz="8000" spc="-80" dirty="0">
              <a:solidFill>
                <a:srgbClr val="A100FF"/>
              </a:solidFill>
              <a:latin typeface="Rockwell Extra Bold" panose="02060903040505020403" pitchFamily="18" charset="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-66756" y="-9271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CC6C16E3-3D47-171B-E028-DA8E7A820729}"/>
              </a:ext>
            </a:extLst>
          </p:cNvPr>
          <p:cNvSpPr/>
          <p:nvPr/>
        </p:nvSpPr>
        <p:spPr>
          <a:xfrm>
            <a:off x="4961139" y="2519785"/>
            <a:ext cx="10964662" cy="990599"/>
          </a:xfrm>
          <a:prstGeom prst="roundRect">
            <a:avLst/>
          </a:prstGeom>
          <a:solidFill>
            <a:srgbClr val="883C84"/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74965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F5B759AB-654F-E547-9365-07C05601A2DB}"/>
              </a:ext>
            </a:extLst>
          </p:cNvPr>
          <p:cNvSpPr/>
          <p:nvPr/>
        </p:nvSpPr>
        <p:spPr>
          <a:xfrm>
            <a:off x="4961140" y="3662352"/>
            <a:ext cx="8265338" cy="990599"/>
          </a:xfrm>
          <a:prstGeom prst="roundRect">
            <a:avLst/>
          </a:prstGeom>
          <a:solidFill>
            <a:srgbClr val="883C84"/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71168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FA8E703F-5C93-FC94-2222-33AD247682E7}"/>
              </a:ext>
            </a:extLst>
          </p:cNvPr>
          <p:cNvSpPr/>
          <p:nvPr/>
        </p:nvSpPr>
        <p:spPr>
          <a:xfrm>
            <a:off x="4898700" y="4786393"/>
            <a:ext cx="6378900" cy="990599"/>
          </a:xfrm>
          <a:prstGeom prst="roundRect">
            <a:avLst/>
          </a:prstGeom>
          <a:solidFill>
            <a:srgbClr val="883C84"/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69339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47705FF-E299-FDF5-11C2-622E19E07B0C}"/>
              </a:ext>
            </a:extLst>
          </p:cNvPr>
          <p:cNvSpPr/>
          <p:nvPr/>
        </p:nvSpPr>
        <p:spPr>
          <a:xfrm>
            <a:off x="4898700" y="5965274"/>
            <a:ext cx="5713095" cy="990599"/>
          </a:xfrm>
          <a:prstGeom prst="roundRect">
            <a:avLst/>
          </a:prstGeom>
          <a:solidFill>
            <a:srgbClr val="883C84"/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68738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474EA8C1-47A2-0FAF-816D-CD3D8692316F}"/>
              </a:ext>
            </a:extLst>
          </p:cNvPr>
          <p:cNvSpPr/>
          <p:nvPr/>
        </p:nvSpPr>
        <p:spPr>
          <a:xfrm>
            <a:off x="4879650" y="7131686"/>
            <a:ext cx="4264350" cy="990599"/>
          </a:xfrm>
          <a:prstGeom prst="roundRect">
            <a:avLst/>
          </a:prstGeom>
          <a:solidFill>
            <a:srgbClr val="883C84"/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66676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67DEDDA-CDFD-EFD1-68A7-CD8ED2F903A3}"/>
              </a:ext>
            </a:extLst>
          </p:cNvPr>
          <p:cNvSpPr txBox="1"/>
          <p:nvPr/>
        </p:nvSpPr>
        <p:spPr>
          <a:xfrm rot="16200000">
            <a:off x="-3867837" y="4092433"/>
            <a:ext cx="100624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800" dirty="0">
                <a:solidFill>
                  <a:schemeClr val="bg1"/>
                </a:solidFill>
                <a:latin typeface="Britannic Bold" panose="020B0903060703020204" pitchFamily="34" charset="0"/>
              </a:rPr>
              <a:t>TOP 5 CATEGORIES</a:t>
            </a:r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0CB6D7E7-CF21-76C7-ED56-F2E5CE77C212}"/>
              </a:ext>
            </a:extLst>
          </p:cNvPr>
          <p:cNvSpPr/>
          <p:nvPr/>
        </p:nvSpPr>
        <p:spPr>
          <a:xfrm>
            <a:off x="4533900" y="2530656"/>
            <a:ext cx="990600" cy="990600"/>
          </a:xfrm>
          <a:prstGeom prst="flowChartConnector">
            <a:avLst/>
          </a:prstGeom>
          <a:solidFill>
            <a:srgbClr val="883C8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7AAF69FE-1FA8-2AB4-3312-4E1A529427A1}"/>
              </a:ext>
            </a:extLst>
          </p:cNvPr>
          <p:cNvSpPr/>
          <p:nvPr/>
        </p:nvSpPr>
        <p:spPr>
          <a:xfrm>
            <a:off x="4522402" y="3662351"/>
            <a:ext cx="990600" cy="990600"/>
          </a:xfrm>
          <a:prstGeom prst="flowChartConnector">
            <a:avLst/>
          </a:prstGeom>
          <a:solidFill>
            <a:srgbClr val="883C8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BC3EE27A-C036-3E52-1F33-330592432DFA}"/>
              </a:ext>
            </a:extLst>
          </p:cNvPr>
          <p:cNvSpPr/>
          <p:nvPr/>
        </p:nvSpPr>
        <p:spPr>
          <a:xfrm>
            <a:off x="4533900" y="4819073"/>
            <a:ext cx="990600" cy="990600"/>
          </a:xfrm>
          <a:prstGeom prst="flowChartConnector">
            <a:avLst/>
          </a:prstGeom>
          <a:solidFill>
            <a:srgbClr val="883C8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id="{D6449F1B-EE99-1D41-3ED1-69BF72D3C274}"/>
              </a:ext>
            </a:extLst>
          </p:cNvPr>
          <p:cNvSpPr/>
          <p:nvPr/>
        </p:nvSpPr>
        <p:spPr>
          <a:xfrm>
            <a:off x="4519553" y="5990609"/>
            <a:ext cx="990600" cy="990600"/>
          </a:xfrm>
          <a:prstGeom prst="flowChartConnector">
            <a:avLst/>
          </a:prstGeom>
          <a:solidFill>
            <a:srgbClr val="883C8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E02103D1-A87A-5243-56C1-6001DFC9E821}"/>
              </a:ext>
            </a:extLst>
          </p:cNvPr>
          <p:cNvSpPr/>
          <p:nvPr/>
        </p:nvSpPr>
        <p:spPr>
          <a:xfrm>
            <a:off x="4533900" y="7158161"/>
            <a:ext cx="990600" cy="990600"/>
          </a:xfrm>
          <a:prstGeom prst="flowChartConnector">
            <a:avLst/>
          </a:prstGeom>
          <a:solidFill>
            <a:srgbClr val="883C8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17E8F8-C816-3BAE-5C46-7572A92FFE02}"/>
              </a:ext>
            </a:extLst>
          </p:cNvPr>
          <p:cNvSpPr txBox="1"/>
          <p:nvPr/>
        </p:nvSpPr>
        <p:spPr>
          <a:xfrm>
            <a:off x="3124125" y="3009577"/>
            <a:ext cx="1795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883C84"/>
                </a:solidFill>
                <a:latin typeface="Eras Bold ITC" panose="020B0907030504020204" pitchFamily="34" charset="0"/>
              </a:rPr>
              <a:t>ANIMALS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FC233F6-48B0-C6A7-B270-2F3385B005B7}"/>
              </a:ext>
            </a:extLst>
          </p:cNvPr>
          <p:cNvSpPr txBox="1"/>
          <p:nvPr/>
        </p:nvSpPr>
        <p:spPr>
          <a:xfrm>
            <a:off x="3124125" y="3962467"/>
            <a:ext cx="1795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883C84"/>
                </a:solidFill>
                <a:latin typeface="Eras Bold ITC" panose="020B0907030504020204" pitchFamily="34" charset="0"/>
              </a:rPr>
              <a:t>SCIENCE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74EE8BA-D8E8-AE5E-80AB-C8BAF692D647}"/>
              </a:ext>
            </a:extLst>
          </p:cNvPr>
          <p:cNvSpPr txBox="1"/>
          <p:nvPr/>
        </p:nvSpPr>
        <p:spPr>
          <a:xfrm>
            <a:off x="2695895" y="6384122"/>
            <a:ext cx="2168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883C84"/>
                </a:solidFill>
                <a:latin typeface="Eras Bold ITC" panose="020B0907030504020204" pitchFamily="34" charset="0"/>
              </a:rPr>
              <a:t>TECHNOLOGY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18CA5DE-9507-478B-C571-4FF09267AA99}"/>
              </a:ext>
            </a:extLst>
          </p:cNvPr>
          <p:cNvSpPr txBox="1"/>
          <p:nvPr/>
        </p:nvSpPr>
        <p:spPr>
          <a:xfrm>
            <a:off x="2824654" y="5031435"/>
            <a:ext cx="1795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883C84"/>
                </a:solidFill>
                <a:latin typeface="Eras Bold ITC" panose="020B0907030504020204" pitchFamily="34" charset="0"/>
              </a:rPr>
              <a:t>HEALTHY EATING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314E85B-E887-1220-CB04-5000552B0532}"/>
              </a:ext>
            </a:extLst>
          </p:cNvPr>
          <p:cNvSpPr txBox="1"/>
          <p:nvPr/>
        </p:nvSpPr>
        <p:spPr>
          <a:xfrm>
            <a:off x="3084212" y="7508435"/>
            <a:ext cx="1795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883C84"/>
                </a:solidFill>
                <a:latin typeface="Eras Bold ITC" panose="020B0907030504020204" pitchFamily="34" charset="0"/>
              </a:rPr>
              <a:t>FOOD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4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50" grpId="0"/>
      <p:bldP spid="52" grpId="0"/>
      <p:bldP spid="53" grpId="0"/>
      <p:bldP spid="54" grpId="0"/>
      <p:bldP spid="5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44B41A83-0602-2B39-5983-9FC3A1A431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6333187"/>
              </p:ext>
            </p:extLst>
          </p:nvPr>
        </p:nvGraphicFramePr>
        <p:xfrm>
          <a:off x="3048000" y="1079500"/>
          <a:ext cx="12192000" cy="81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1481</TotalTime>
  <Words>225</Words>
  <Application>Microsoft Office PowerPoint</Application>
  <PresentationFormat>Custom</PresentationFormat>
  <Paragraphs>82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9" baseType="lpstr">
      <vt:lpstr>Rockwell Extra Bold</vt:lpstr>
      <vt:lpstr>Eras Medium ITC</vt:lpstr>
      <vt:lpstr>Tahoma</vt:lpstr>
      <vt:lpstr>Franklin Gothic Heavy</vt:lpstr>
      <vt:lpstr>Calibri</vt:lpstr>
      <vt:lpstr>Eras Bold ITC</vt:lpstr>
      <vt:lpstr>Microsoft PhagsPa</vt:lpstr>
      <vt:lpstr>Graphik Regular</vt:lpstr>
      <vt:lpstr>Eras Demi ITC</vt:lpstr>
      <vt:lpstr>Forte</vt:lpstr>
      <vt:lpstr>Britannic Bold</vt:lpstr>
      <vt:lpstr>Franklin Gothic Medium Cond</vt:lpstr>
      <vt:lpstr>Clear Sans Regular Bold</vt:lpstr>
      <vt:lpstr>Arial Black</vt:lpstr>
      <vt:lpstr>Bahnschrift Light</vt:lpstr>
      <vt:lpstr>Arial</vt:lpstr>
      <vt:lpstr>Franklin Gothic Book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Tanmay Mathur</cp:lastModifiedBy>
  <cp:revision>13</cp:revision>
  <dcterms:created xsi:type="dcterms:W3CDTF">2006-08-16T00:00:00Z</dcterms:created>
  <dcterms:modified xsi:type="dcterms:W3CDTF">2023-12-30T06:15:30Z</dcterms:modified>
  <dc:identifier>DAEhDyfaYKE</dc:identifier>
</cp:coreProperties>
</file>